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5346700" cy="7556500"/>
  <p:notesSz cx="53467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04" autoAdjust="0"/>
  </p:normalViewPr>
  <p:slideViewPr>
    <p:cSldViewPr>
      <p:cViewPr varScale="1">
        <p:scale>
          <a:sx n="71" d="100"/>
          <a:sy n="71" d="100"/>
        </p:scale>
        <p:origin x="2635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3161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028950" y="0"/>
            <a:ext cx="23161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818B5-725C-483D-A920-F16D29788D80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70063" y="944563"/>
            <a:ext cx="18065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4988" y="3636963"/>
            <a:ext cx="42767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23161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028950" y="7177088"/>
            <a:ext cx="23161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583CE-CF60-479A-B3B9-9289B03E1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583CE-CF60-479A-B3B9-9289B03E11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9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1002" y="2342515"/>
            <a:ext cx="45446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2005" y="4231640"/>
            <a:ext cx="37426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7335" y="1737995"/>
            <a:ext cx="232581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53550" y="1737995"/>
            <a:ext cx="232581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69747" y="515101"/>
            <a:ext cx="4788535" cy="27940"/>
          </a:xfrm>
          <a:custGeom>
            <a:avLst/>
            <a:gdLst/>
            <a:ahLst/>
            <a:cxnLst/>
            <a:rect l="l" t="t" r="r" b="b"/>
            <a:pathLst>
              <a:path w="4788535" h="27940">
                <a:moveTo>
                  <a:pt x="4788407" y="0"/>
                </a:moveTo>
                <a:lnTo>
                  <a:pt x="0" y="0"/>
                </a:lnTo>
                <a:lnTo>
                  <a:pt x="0" y="27431"/>
                </a:lnTo>
                <a:lnTo>
                  <a:pt x="4788407" y="27431"/>
                </a:lnTo>
                <a:lnTo>
                  <a:pt x="4788407" y="0"/>
                </a:lnTo>
                <a:close/>
              </a:path>
            </a:pathLst>
          </a:custGeom>
          <a:solidFill>
            <a:srgbClr val="18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335" y="302260"/>
            <a:ext cx="48120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7335" y="1737995"/>
            <a:ext cx="48120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7878" y="7027545"/>
            <a:ext cx="171094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7335" y="7027545"/>
            <a:ext cx="122974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9624" y="7027545"/>
            <a:ext cx="122974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2857" y="1077491"/>
            <a:ext cx="4788535" cy="27940"/>
          </a:xfrm>
          <a:custGeom>
            <a:avLst/>
            <a:gdLst/>
            <a:ahLst/>
            <a:cxnLst/>
            <a:rect l="l" t="t" r="r" b="b"/>
            <a:pathLst>
              <a:path w="4788535" h="27940">
                <a:moveTo>
                  <a:pt x="4788407" y="0"/>
                </a:moveTo>
                <a:lnTo>
                  <a:pt x="0" y="0"/>
                </a:lnTo>
                <a:lnTo>
                  <a:pt x="0" y="27431"/>
                </a:lnTo>
                <a:lnTo>
                  <a:pt x="4788407" y="27431"/>
                </a:lnTo>
                <a:lnTo>
                  <a:pt x="4788407" y="0"/>
                </a:lnTo>
                <a:close/>
              </a:path>
            </a:pathLst>
          </a:custGeom>
          <a:solidFill>
            <a:srgbClr val="18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59804" y="1190333"/>
            <a:ext cx="3166131" cy="118494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48615">
              <a:spcBef>
                <a:spcPts val="475"/>
              </a:spcBef>
              <a:buClr>
                <a:srgbClr val="252728"/>
              </a:buClr>
              <a:tabLst>
                <a:tab pos="577850" algn="l"/>
                <a:tab pos="578485" algn="l"/>
              </a:tabLst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Features</a:t>
            </a:r>
            <a:endParaRPr lang="en-US" sz="1200" b="1" spc="20" dirty="0">
              <a:solidFill>
                <a:schemeClr val="accent1">
                  <a:lumMod val="5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520065" indent="-171450">
              <a:lnSpc>
                <a:spcPct val="100000"/>
              </a:lnSpc>
              <a:spcBef>
                <a:spcPts val="475"/>
              </a:spcBef>
              <a:buClr>
                <a:srgbClr val="252728"/>
              </a:buClr>
              <a:buFont typeface="Arial" panose="020B0604020202020204" pitchFamily="34" charset="0"/>
              <a:buChar char="•"/>
              <a:tabLst>
                <a:tab pos="577850" algn="l"/>
                <a:tab pos="578485" algn="l"/>
              </a:tabLst>
            </a:pPr>
            <a:r>
              <a:rPr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Fast</a:t>
            </a:r>
            <a:r>
              <a:rPr sz="800" spc="-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and</a:t>
            </a:r>
            <a:r>
              <a:rPr sz="800" spc="-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simple</a:t>
            </a:r>
            <a:r>
              <a:rPr sz="800" spc="-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8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procedure</a:t>
            </a:r>
            <a:r>
              <a:rPr lang="en-US" sz="8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marL="520065" indent="-171450">
              <a:lnSpc>
                <a:spcPct val="150000"/>
              </a:lnSpc>
              <a:spcBef>
                <a:spcPts val="475"/>
              </a:spcBef>
              <a:buClr>
                <a:srgbClr val="252728"/>
              </a:buClr>
              <a:buFont typeface="Arial" panose="020B0604020202020204" pitchFamily="34" charset="0"/>
              <a:buChar char="•"/>
              <a:tabLst>
                <a:tab pos="577850" algn="l"/>
                <a:tab pos="578485" algn="l"/>
              </a:tabLst>
            </a:pPr>
            <a:r>
              <a:rPr lang="en-US" sz="8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High yield of pure RNA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lang="en-US" sz="800" dirty="0">
              <a:solidFill>
                <a:srgbClr val="223334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8615">
              <a:lnSpc>
                <a:spcPct val="150000"/>
              </a:lnSpc>
              <a:spcBef>
                <a:spcPts val="130"/>
              </a:spcBef>
              <a:buClr>
                <a:srgbClr val="252728"/>
              </a:buClr>
              <a:tabLst>
                <a:tab pos="577850" algn="l"/>
                <a:tab pos="578485" algn="l"/>
              </a:tabLst>
            </a:pPr>
            <a:r>
              <a:rPr sz="1200" b="1" spc="10" dirty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</a:t>
            </a:r>
            <a:r>
              <a:rPr lang="en-US" sz="1200" b="1" spc="10" dirty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pplications</a:t>
            </a:r>
            <a:endParaRPr sz="1200" b="1" dirty="0">
              <a:solidFill>
                <a:schemeClr val="accent1">
                  <a:lumMod val="5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520065" indent="-171450">
              <a:lnSpc>
                <a:spcPct val="100000"/>
              </a:lnSpc>
              <a:spcBef>
                <a:spcPts val="475"/>
              </a:spcBef>
              <a:buClr>
                <a:srgbClr val="252728"/>
              </a:buClr>
              <a:buFont typeface="Arial" panose="020B0604020202020204" pitchFamily="34" charset="0"/>
              <a:buChar char="•"/>
              <a:tabLst>
                <a:tab pos="577850" algn="l"/>
                <a:tab pos="578485" algn="l"/>
              </a:tabLst>
            </a:pPr>
            <a:r>
              <a:rPr lang="en-US"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Isolation of v</a:t>
            </a:r>
            <a:r>
              <a:rPr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ir</a:t>
            </a:r>
            <a:r>
              <a:rPr lang="en-US"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al</a:t>
            </a:r>
            <a:r>
              <a:rPr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</a:t>
            </a:r>
            <a:r>
              <a:rPr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8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from</a:t>
            </a:r>
            <a:r>
              <a:rPr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swabs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sz="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6" name="Graphic 3">
            <a:extLst>
              <a:ext uri="{FF2B5EF4-FFF2-40B4-BE49-F238E27FC236}">
                <a16:creationId xmlns:a16="http://schemas.microsoft.com/office/drawing/2014/main" id="{0E653509-E4EB-47D8-83C0-EC276EDA3FEB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05" y="58764"/>
            <a:ext cx="1624245" cy="565785"/>
          </a:xfrm>
          <a:prstGeom prst="rect">
            <a:avLst/>
          </a:prstGeom>
        </p:spPr>
      </p:pic>
      <p:sp>
        <p:nvSpPr>
          <p:cNvPr id="24" name="object 2">
            <a:extLst>
              <a:ext uri="{FF2B5EF4-FFF2-40B4-BE49-F238E27FC236}">
                <a16:creationId xmlns:a16="http://schemas.microsoft.com/office/drawing/2014/main" id="{144707E7-8724-4156-8A8F-A09EC9EDB37C}"/>
              </a:ext>
            </a:extLst>
          </p:cNvPr>
          <p:cNvSpPr txBox="1"/>
          <p:nvPr/>
        </p:nvSpPr>
        <p:spPr>
          <a:xfrm>
            <a:off x="198724" y="3654833"/>
            <a:ext cx="4776470" cy="1205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955"/>
              </a:spcBef>
            </a:pPr>
            <a:r>
              <a:rPr sz="1200" b="1" dirty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escription</a:t>
            </a:r>
            <a:endParaRPr sz="1200" b="1" dirty="0">
              <a:solidFill>
                <a:schemeClr val="accent1">
                  <a:lumMod val="5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2700" marR="5080">
              <a:spcBef>
                <a:spcPts val="335"/>
              </a:spcBef>
            </a:pPr>
            <a:r>
              <a:rPr lang="en-US" sz="900" spc="30" dirty="0" err="1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Cellixi</a:t>
            </a:r>
            <a:r>
              <a:rPr lang="en-US" sz="9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Virus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Kit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has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been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specially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developed </a:t>
            </a:r>
            <a:r>
              <a:rPr sz="900" spc="4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for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quick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and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easy isolation </a:t>
            </a:r>
            <a:r>
              <a:rPr sz="900" spc="4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of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viral RNA </a:t>
            </a:r>
            <a:r>
              <a:rPr sz="9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from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swabs including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nasopharyngeal and oropharyngeal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swabs.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unique binding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membrane </a:t>
            </a:r>
            <a:r>
              <a:rPr sz="900" spc="4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of </a:t>
            </a:r>
            <a:r>
              <a:rPr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our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high-capacity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Mini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Filters </a:t>
            </a:r>
            <a:r>
              <a:rPr lang="en-US"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produce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high </a:t>
            </a:r>
            <a:r>
              <a:rPr lang="en-US"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 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yields. </a:t>
            </a:r>
            <a:r>
              <a:rPr lang="en-US"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</a:t>
            </a:r>
            <a:r>
              <a:rPr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high </a:t>
            </a:r>
            <a:r>
              <a:rPr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concentration </a:t>
            </a:r>
            <a:r>
              <a:rPr sz="900" spc="4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of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purified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</a:t>
            </a:r>
            <a:r>
              <a:rPr sz="9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can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be</a:t>
            </a:r>
            <a:r>
              <a:rPr sz="9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achieved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with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flexible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elution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volumes.</a:t>
            </a:r>
            <a:r>
              <a:rPr sz="9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kit</a:t>
            </a:r>
            <a:r>
              <a:rPr sz="9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includes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carrier</a:t>
            </a:r>
            <a:r>
              <a:rPr sz="9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RNA.</a:t>
            </a:r>
            <a:r>
              <a:rPr lang="en-US"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4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After </a:t>
            </a:r>
            <a:r>
              <a:rPr sz="900" spc="3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few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initial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steps, </a:t>
            </a:r>
            <a:r>
              <a:rPr sz="9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viral RNA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bound</a:t>
            </a:r>
            <a:r>
              <a:rPr lang="en-US"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ed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4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to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 Mini Filter</a:t>
            </a:r>
            <a:r>
              <a:rPr lang="en-US"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is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washed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then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eluted 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separate</a:t>
            </a:r>
            <a:r>
              <a:rPr sz="9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tube.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purified </a:t>
            </a:r>
            <a:r>
              <a:rPr sz="9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 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is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ready </a:t>
            </a:r>
            <a:r>
              <a:rPr sz="900" spc="4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to </a:t>
            </a:r>
            <a:r>
              <a:rPr sz="9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be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used 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 all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demanding </a:t>
            </a:r>
            <a:r>
              <a:rPr sz="9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molecular biology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applications</a:t>
            </a:r>
            <a:r>
              <a:rPr lang="en-US"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includin</a:t>
            </a:r>
            <a:r>
              <a:rPr lang="en-US" sz="9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 </a:t>
            </a:r>
            <a:r>
              <a:rPr sz="900" dirty="0" err="1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qRT</a:t>
            </a:r>
            <a:r>
              <a:rPr sz="9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-PCR.</a:t>
            </a:r>
            <a:endParaRPr sz="9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3E05CC-05AF-4919-B2E3-0FDD7666B13A}"/>
              </a:ext>
            </a:extLst>
          </p:cNvPr>
          <p:cNvSpPr/>
          <p:nvPr/>
        </p:nvSpPr>
        <p:spPr>
          <a:xfrm>
            <a:off x="0" y="6908800"/>
            <a:ext cx="5346700" cy="647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3">
            <a:extLst>
              <a:ext uri="{FF2B5EF4-FFF2-40B4-BE49-F238E27FC236}">
                <a16:creationId xmlns:a16="http://schemas.microsoft.com/office/drawing/2014/main" id="{6F032A07-BA26-44F7-981F-A723396C4422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99742" y="6985727"/>
            <a:ext cx="1353518" cy="3918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EA20AD6-D2BE-45BF-BDB9-46B13E7DCD55}"/>
              </a:ext>
            </a:extLst>
          </p:cNvPr>
          <p:cNvSpPr txBox="1"/>
          <p:nvPr/>
        </p:nvSpPr>
        <p:spPr>
          <a:xfrm>
            <a:off x="1402088" y="6985727"/>
            <a:ext cx="23697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www.cellixiza.com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C47AE5-718F-4863-88E3-C7FB71AA3F81}"/>
              </a:ext>
            </a:extLst>
          </p:cNvPr>
          <p:cNvSpPr txBox="1"/>
          <p:nvPr/>
        </p:nvSpPr>
        <p:spPr>
          <a:xfrm>
            <a:off x="1574996" y="7255262"/>
            <a:ext cx="23696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kern="1200" dirty="0">
                <a:solidFill>
                  <a:srgbClr val="215868"/>
                </a:solidFill>
                <a:effectLst/>
                <a:latin typeface="Calibri" panose="020F0502020204030204" pitchFamily="34" charset="0"/>
                <a:ea typeface="Arial MT"/>
                <a:cs typeface="Arial" panose="020B0604020202020204" pitchFamily="34" charset="0"/>
              </a:rPr>
              <a:t>info@cellixiza.com</a:t>
            </a:r>
            <a:endParaRPr lang="en-US" sz="1050" dirty="0">
              <a:effectLst/>
              <a:latin typeface="Arial MT"/>
              <a:ea typeface="Arial MT"/>
              <a:cs typeface="Arial MT"/>
            </a:endParaRPr>
          </a:p>
        </p:txBody>
      </p:sp>
      <p:pic>
        <p:nvPicPr>
          <p:cNvPr id="18" name="Graphic 1">
            <a:extLst>
              <a:ext uri="{FF2B5EF4-FFF2-40B4-BE49-F238E27FC236}">
                <a16:creationId xmlns:a16="http://schemas.microsoft.com/office/drawing/2014/main" id="{C4DE5EE5-A64D-407B-AAF0-BC033A446649}"/>
              </a:ext>
            </a:extLst>
          </p:cNvPr>
          <p:cNvPicPr/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69" y="6943562"/>
            <a:ext cx="601508" cy="554174"/>
          </a:xfrm>
          <a:prstGeom prst="rect">
            <a:avLst/>
          </a:prstGeom>
        </p:spPr>
      </p:pic>
      <p:graphicFrame>
        <p:nvGraphicFramePr>
          <p:cNvPr id="19" name="object 6">
            <a:extLst>
              <a:ext uri="{FF2B5EF4-FFF2-40B4-BE49-F238E27FC236}">
                <a16:creationId xmlns:a16="http://schemas.microsoft.com/office/drawing/2014/main" id="{2D85EA47-3F99-408A-A896-A0BF3E1FD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636281"/>
              </p:ext>
            </p:extLst>
          </p:nvPr>
        </p:nvGraphicFramePr>
        <p:xfrm>
          <a:off x="251140" y="1190333"/>
          <a:ext cx="2620943" cy="23494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5609">
                <a:tc gridSpan="2">
                  <a:txBody>
                    <a:bodyPr/>
                    <a:lstStyle/>
                    <a:p>
                      <a:pPr marL="215201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lang="en-US" sz="1400" b="1" spc="-5" dirty="0">
                          <a:solidFill>
                            <a:srgbClr val="FFFFFF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</a:p>
                    <a:p>
                      <a:pPr marL="215201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lang="en-US" sz="1400" b="1" spc="-5" dirty="0">
                        <a:solidFill>
                          <a:srgbClr val="FFFFFF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0" marR="0" marT="58419" marB="0">
                    <a:solidFill>
                      <a:srgbClr val="231F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8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REF</a:t>
                      </a:r>
                      <a:endParaRPr sz="8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850" b="1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preps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 marL="194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740956.50</a:t>
                      </a:r>
                      <a:endParaRPr sz="850" dirty="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15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Lysis</a:t>
                      </a:r>
                      <a:r>
                        <a:rPr sz="850" spc="-1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Buffer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lang="en-US" sz="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CVL)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5085" marB="0"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lang="en-US"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r>
                        <a:rPr sz="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mL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5085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87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50" spc="-1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Wash 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Buffer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lang="en-US" sz="850" spc="-1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CVW1)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en-US"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28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mL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032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50" spc="-1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Wash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Buffer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lang="en-US" sz="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CVW2)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6540" algn="l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lang="en-US"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   28</a:t>
                      </a:r>
                      <a:r>
                        <a:rPr sz="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mL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724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Elution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Buffer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lang="en-US"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CVE)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mL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032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Carrier</a:t>
                      </a:r>
                      <a:r>
                        <a:rPr sz="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RNA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mg</a:t>
                      </a:r>
                      <a:endParaRPr sz="8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68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US"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Cellixi-RNA Mini Column </a:t>
                      </a:r>
                    </a:p>
                  </a:txBody>
                  <a:tcPr marL="0" marR="0" marT="33655" marB="0"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50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10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Collection</a:t>
                      </a:r>
                      <a:r>
                        <a:rPr sz="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Tubes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(2</a:t>
                      </a: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mL)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85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150</a:t>
                      </a:r>
                      <a:endParaRPr sz="8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901D0B6-FC89-495E-B550-9C73ECFAC5B7}"/>
              </a:ext>
            </a:extLst>
          </p:cNvPr>
          <p:cNvSpPr/>
          <p:nvPr/>
        </p:nvSpPr>
        <p:spPr>
          <a:xfrm>
            <a:off x="72857" y="1412254"/>
            <a:ext cx="2743200" cy="269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pc="-5" dirty="0">
                <a:solidFill>
                  <a:srgbClr val="FFFF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Cellixi-Virus RNA Kit  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76EEE34-9C76-48E3-B1B6-7645961B6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970849"/>
              </p:ext>
            </p:extLst>
          </p:nvPr>
        </p:nvGraphicFramePr>
        <p:xfrm>
          <a:off x="-31056" y="643266"/>
          <a:ext cx="2167581" cy="6296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733576">
                  <a:extLst>
                    <a:ext uri="{9D8B030D-6E8A-4147-A177-3AD203B41FA5}">
                      <a16:colId xmlns:a16="http://schemas.microsoft.com/office/drawing/2014/main" val="3845254705"/>
                    </a:ext>
                  </a:extLst>
                </a:gridCol>
                <a:gridCol w="656576">
                  <a:extLst>
                    <a:ext uri="{9D8B030D-6E8A-4147-A177-3AD203B41FA5}">
                      <a16:colId xmlns:a16="http://schemas.microsoft.com/office/drawing/2014/main" val="697684565"/>
                    </a:ext>
                  </a:extLst>
                </a:gridCol>
                <a:gridCol w="777429">
                  <a:extLst>
                    <a:ext uri="{9D8B030D-6E8A-4147-A177-3AD203B41FA5}">
                      <a16:colId xmlns:a16="http://schemas.microsoft.com/office/drawing/2014/main" val="1997348960"/>
                    </a:ext>
                  </a:extLst>
                </a:gridCol>
              </a:tblGrid>
              <a:tr h="186267">
                <a:tc gridSpan="3">
                  <a:txBody>
                    <a:bodyPr/>
                    <a:lstStyle/>
                    <a:p>
                      <a:pPr marL="127000">
                        <a:lnSpc>
                          <a:spcPts val="780"/>
                        </a:lnSpc>
                      </a:pPr>
                      <a:r>
                        <a:rPr lang="en-US" sz="700" b="1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Catalog</a:t>
                      </a:r>
                      <a:r>
                        <a:rPr lang="en-US" sz="700" b="1" spc="-3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  <a:r>
                        <a:rPr lang="en-US" sz="700" b="1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Numbers</a:t>
                      </a:r>
                      <a:endParaRPr lang="en-US" sz="11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621536"/>
                  </a:ext>
                </a:extLst>
              </a:tr>
              <a:tr h="443428">
                <a:tc>
                  <a:txBody>
                    <a:bodyPr/>
                    <a:lstStyle/>
                    <a:p>
                      <a:pPr marL="127000"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Cellixi-Virus RNA Kit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7005" algn="l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cellixi-1500</a:t>
                      </a:r>
                      <a:endParaRPr lang="en-US" sz="11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R="167005" algn="l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            </a:t>
                      </a:r>
                      <a:endParaRPr lang="en-US" sz="11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7480" marR="114300" algn="l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50 preps</a:t>
                      </a:r>
                      <a:endParaRPr lang="en-US" sz="11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538576"/>
                  </a:ext>
                </a:extLst>
              </a:tr>
            </a:tbl>
          </a:graphicData>
        </a:graphic>
      </p:graphicFrame>
      <p:sp>
        <p:nvSpPr>
          <p:cNvPr id="20" name="object 14">
            <a:extLst>
              <a:ext uri="{FF2B5EF4-FFF2-40B4-BE49-F238E27FC236}">
                <a16:creationId xmlns:a16="http://schemas.microsoft.com/office/drawing/2014/main" id="{AD4BE2ED-541A-41D6-9FB2-1FC6B1AE5FF0}"/>
              </a:ext>
            </a:extLst>
          </p:cNvPr>
          <p:cNvSpPr txBox="1"/>
          <p:nvPr/>
        </p:nvSpPr>
        <p:spPr>
          <a:xfrm>
            <a:off x="2307066" y="170554"/>
            <a:ext cx="2981129" cy="8499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>
              <a:spcBef>
                <a:spcPts val="204"/>
              </a:spcBef>
            </a:pP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</a:t>
            </a:r>
            <a:r>
              <a:rPr lang="en-US" sz="800" b="1" spc="35" dirty="0">
                <a:solidFill>
                  <a:schemeClr val="accent5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torage</a:t>
            </a:r>
            <a:endParaRPr lang="en-US" sz="800" spc="15" dirty="0">
              <a:solidFill>
                <a:schemeClr val="accent5">
                  <a:lumMod val="5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84150" indent="-171450">
              <a:lnSpc>
                <a:spcPct val="100000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lang="en-US"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Room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temperature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(until</a:t>
            </a:r>
            <a:r>
              <a:rPr lang="en-US" sz="800" spc="-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expiry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date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6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–</a:t>
            </a:r>
            <a:r>
              <a:rPr lang="en-US"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see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product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label).</a:t>
            </a:r>
            <a:endParaRPr lang="en-US" sz="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84150" marR="285115" indent="-171450">
              <a:lnSpc>
                <a:spcPts val="10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r>
              <a:rPr lang="en-US"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If</a:t>
            </a:r>
            <a:r>
              <a:rPr lang="en-US" sz="8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precipitation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appears,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gently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warm</a:t>
            </a:r>
            <a:r>
              <a:rPr lang="en-US"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solution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4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to</a:t>
            </a:r>
            <a:r>
              <a:rPr lang="en-US" sz="8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dissolve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</a:t>
            </a:r>
            <a:r>
              <a:rPr lang="en-US" sz="800" spc="-2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precipitate.</a:t>
            </a:r>
            <a:endParaRPr lang="en-US" sz="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84150" marR="5080" indent="-171450">
              <a:lnSpc>
                <a:spcPts val="10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r>
              <a:rPr lang="en-US" sz="8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Store</a:t>
            </a:r>
            <a:r>
              <a:rPr lang="en-US" sz="8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Carrier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RNA</a:t>
            </a:r>
            <a:r>
              <a:rPr lang="en-US" sz="8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3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at</a:t>
            </a:r>
            <a:r>
              <a:rPr lang="en-US" sz="800" spc="-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−20°C.</a:t>
            </a:r>
            <a:r>
              <a:rPr lang="en-US" sz="800" spc="-19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marL="184150" marR="5080" indent="-171450">
              <a:lnSpc>
                <a:spcPts val="10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avoid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2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repeated</a:t>
            </a:r>
            <a:r>
              <a:rPr lang="en-US" sz="80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freezing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5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and</a:t>
            </a:r>
            <a:r>
              <a:rPr lang="en-US" sz="800" spc="-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800" spc="10" dirty="0">
                <a:solidFill>
                  <a:srgbClr val="223334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thawing.</a:t>
            </a:r>
            <a:endParaRPr lang="en-US" sz="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1E1593-80EE-4F00-899A-4E9F37D91C2A}"/>
              </a:ext>
            </a:extLst>
          </p:cNvPr>
          <p:cNvSpPr txBox="1"/>
          <p:nvPr/>
        </p:nvSpPr>
        <p:spPr>
          <a:xfrm>
            <a:off x="48569" y="5061689"/>
            <a:ext cx="5180403" cy="884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  <a:p>
            <a:pPr marL="63500" marR="55880" lvl="0" indent="-635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Before</a:t>
            </a:r>
            <a:r>
              <a:rPr kumimoji="0" lang="en-US" sz="900" b="0" i="0" u="none" strike="noStrike" kern="1200" cap="none" spc="114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starting</a:t>
            </a:r>
            <a:r>
              <a:rPr lang="en-US" sz="900" spc="1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kumimoji="0" lang="en-US" sz="900" b="1" i="0" u="none" strike="noStrike" kern="1200" cap="none" spc="-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Cellixi-Virus RNA Kit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protocol,</a:t>
            </a:r>
            <a:r>
              <a:rPr kumimoji="0" lang="en-US" sz="900" b="0" i="0" u="none" strike="noStrike" kern="1200" cap="none" spc="1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dilute RNA Wash Buffer CVW1 and CVW2 with 100% ethanol as follows and mark the label of the bottle to indicate that the ethanol is added.      Store at room temperature (18–25°C) for up to one year: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  <a:p>
            <a:pPr marL="423545" marR="55244" lvl="0" indent="-180340" algn="just" defTabSz="914400" rtl="0" eaLnBrk="1" fontAlgn="auto" latinLnBrk="0" hangingPunct="1">
              <a:lnSpc>
                <a:spcPct val="101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24180" algn="l"/>
              </a:tabLst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BD79502F-33E6-46C6-91BC-AA49DEE8B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907823"/>
              </p:ext>
            </p:extLst>
          </p:nvPr>
        </p:nvGraphicFramePr>
        <p:xfrm>
          <a:off x="169540" y="5781675"/>
          <a:ext cx="3730202" cy="850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5101">
                  <a:extLst>
                    <a:ext uri="{9D8B030D-6E8A-4147-A177-3AD203B41FA5}">
                      <a16:colId xmlns:a16="http://schemas.microsoft.com/office/drawing/2014/main" val="2893291146"/>
                    </a:ext>
                  </a:extLst>
                </a:gridCol>
                <a:gridCol w="1865101">
                  <a:extLst>
                    <a:ext uri="{9D8B030D-6E8A-4147-A177-3AD203B41FA5}">
                      <a16:colId xmlns:a16="http://schemas.microsoft.com/office/drawing/2014/main" val="1692420695"/>
                    </a:ext>
                  </a:extLst>
                </a:gridCol>
              </a:tblGrid>
              <a:tr h="29568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highlight>
                            <a:srgbClr val="000000"/>
                          </a:highlight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Kit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highlight>
                            <a:srgbClr val="000000"/>
                          </a:highlight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100% Ethanol to be Added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001688"/>
                  </a:ext>
                </a:extLst>
              </a:tr>
              <a:tr h="295687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Wash Buffer CVW1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6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126929"/>
                  </a:ext>
                </a:extLst>
              </a:tr>
              <a:tr h="206576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Wash Buffer CVW2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24mL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5745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336" y="301238"/>
            <a:ext cx="4779010" cy="12644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6710">
              <a:lnSpc>
                <a:spcPct val="100000"/>
              </a:lnSpc>
              <a:spcBef>
                <a:spcPts val="100"/>
              </a:spcBef>
            </a:pPr>
            <a:r>
              <a:rPr lang="fi-FI" sz="1200" b="1" spc="3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Cellixi-Virus RNA Kit</a:t>
            </a: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200" b="1" spc="2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b="1" spc="2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rotocol</a:t>
            </a:r>
            <a:r>
              <a:rPr sz="1200" b="1" spc="-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sz="1200" b="1" spc="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1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isolation </a:t>
            </a:r>
            <a:r>
              <a:rPr lang="en-US" sz="1200" b="1" spc="2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b="1" spc="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</a:t>
            </a:r>
            <a:r>
              <a:rPr sz="1200" b="1" spc="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RNA</a:t>
            </a:r>
            <a:r>
              <a:rPr sz="800" b="1" spc="-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800" b="1" spc="-5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endParaRPr lang="en-US" sz="8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endParaRPr lang="en-GB" sz="8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endParaRPr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082" y="922316"/>
            <a:ext cx="4788535" cy="8170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30480">
              <a:lnSpc>
                <a:spcPct val="111300"/>
              </a:lnSpc>
              <a:spcBef>
                <a:spcPts val="95"/>
              </a:spcBef>
              <a:tabLst>
                <a:tab pos="121285" algn="l"/>
              </a:tabLst>
            </a:pPr>
            <a:r>
              <a:rPr lang="en-GB" sz="900" spc="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1. </a:t>
            </a:r>
            <a:r>
              <a:rPr sz="900" spc="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Add</a:t>
            </a:r>
            <a:r>
              <a:rPr sz="900" spc="-1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lang="en-GB" sz="900" spc="7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550</a:t>
            </a:r>
            <a:r>
              <a:rPr sz="900" spc="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µ</a:t>
            </a:r>
            <a:r>
              <a:rPr lang="en-US"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L</a:t>
            </a:r>
            <a:r>
              <a:rPr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lang="en-US"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of  </a:t>
            </a:r>
            <a:r>
              <a:rPr lang="en-US" sz="900" spc="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lysis buffer</a:t>
            </a:r>
            <a:r>
              <a:rPr lang="ar-EG" sz="900" spc="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lang="en-US" sz="900" spc="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(CVL) </a:t>
            </a:r>
            <a:r>
              <a:rPr sz="900" spc="2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into</a:t>
            </a:r>
            <a:r>
              <a:rPr sz="900" spc="-1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sz="900" spc="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a </a:t>
            </a:r>
            <a:r>
              <a:rPr sz="900" spc="2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2.0</a:t>
            </a:r>
            <a:r>
              <a:rPr sz="900" spc="-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sz="900" spc="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ml</a:t>
            </a:r>
            <a:r>
              <a:rPr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sz="900" spc="2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reaction </a:t>
            </a:r>
            <a:r>
              <a:rPr sz="900" spc="-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sz="900" spc="1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tube.</a:t>
            </a:r>
            <a:endParaRPr lang="en-GB" sz="900" spc="10" dirty="0">
              <a:latin typeface="Microsoft Sans Serif" panose="020B0604020202020204" pitchFamily="34" charset="0"/>
              <a:ea typeface="Microsoft Sans Serif" panose="020B0604020202020204" pitchFamily="34" charset="0"/>
              <a:cs typeface="+mj-cs"/>
            </a:endParaRPr>
          </a:p>
          <a:p>
            <a:pPr marL="12065" marR="30480">
              <a:lnSpc>
                <a:spcPct val="111300"/>
              </a:lnSpc>
              <a:spcBef>
                <a:spcPts val="95"/>
              </a:spcBef>
              <a:tabLst>
                <a:tab pos="121285" algn="l"/>
              </a:tabLst>
            </a:pPr>
            <a:r>
              <a:rPr lang="en-US" sz="900" spc="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2. Add</a:t>
            </a:r>
            <a:r>
              <a:rPr lang="en-US" sz="900" spc="-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lang="en-US" sz="900" spc="-3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10</a:t>
            </a:r>
            <a:r>
              <a:rPr lang="en-US" sz="9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µL</a:t>
            </a:r>
            <a:r>
              <a:rPr lang="en-US" sz="900" spc="-1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lang="en-US" sz="900" spc="-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carrier</a:t>
            </a:r>
            <a:r>
              <a:rPr lang="en-US" sz="900" spc="-1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</a:t>
            </a:r>
            <a:r>
              <a:rPr lang="en-US" sz="900" spc="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RNA</a:t>
            </a:r>
            <a:r>
              <a:rPr lang="en-US" sz="900" spc="-1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.</a:t>
            </a:r>
            <a:endParaRPr lang="en-GB" sz="900" spc="10" dirty="0">
              <a:latin typeface="Microsoft Sans Serif" panose="020B0604020202020204" pitchFamily="34" charset="0"/>
              <a:ea typeface="Microsoft Sans Serif" panose="020B0604020202020204" pitchFamily="34" charset="0"/>
              <a:cs typeface="+mj-cs"/>
            </a:endParaRPr>
          </a:p>
          <a:p>
            <a:pPr marL="12065" marR="30480">
              <a:lnSpc>
                <a:spcPct val="111300"/>
              </a:lnSpc>
              <a:spcBef>
                <a:spcPts val="95"/>
              </a:spcBef>
              <a:tabLst>
                <a:tab pos="121285" algn="l"/>
              </a:tabLst>
            </a:pPr>
            <a:r>
              <a:rPr lang="en-US" sz="900" spc="1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3. Add 150 </a:t>
            </a:r>
            <a:r>
              <a:rPr lang="en-US" sz="900" spc="1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μL</a:t>
            </a:r>
            <a:r>
              <a:rPr lang="en-US" sz="900" spc="1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 plasma, acellular body fluid, cell culture supernatant, or urine to the</a:t>
            </a:r>
          </a:p>
          <a:p>
            <a:pPr marL="12065" marR="30480">
              <a:lnSpc>
                <a:spcPct val="111300"/>
              </a:lnSpc>
              <a:spcBef>
                <a:spcPts val="95"/>
              </a:spcBef>
              <a:tabLst>
                <a:tab pos="121285" algn="l"/>
              </a:tabLst>
            </a:pPr>
            <a:r>
              <a:rPr lang="en-US" sz="900" spc="1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Lysis buffer. Vortex for 30 seconds to mix thoroughly.</a:t>
            </a:r>
          </a:p>
          <a:p>
            <a:pPr marL="12065">
              <a:lnSpc>
                <a:spcPct val="100000"/>
              </a:lnSpc>
              <a:spcBef>
                <a:spcPts val="140"/>
              </a:spcBef>
              <a:tabLst>
                <a:tab pos="121285" algn="l"/>
              </a:tabLst>
            </a:pPr>
            <a:r>
              <a:rPr lang="en-US" sz="900" spc="15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4. Incubate at room temperature for 15 min.</a:t>
            </a:r>
            <a:r>
              <a:rPr lang="en-US" sz="900" spc="-10" dirty="0">
                <a:latin typeface="Microsoft Sans Serif" panose="020B0604020202020204" pitchFamily="34" charset="0"/>
                <a:ea typeface="Microsoft Sans Serif" panose="020B0604020202020204" pitchFamily="34" charset="0"/>
                <a:cs typeface="+mj-cs"/>
              </a:rPr>
              <a:t>.</a:t>
            </a:r>
            <a:endParaRPr lang="en-US" sz="1000" dirty="0">
              <a:latin typeface="Microsoft Sans Serif" panose="020B0604020202020204" pitchFamily="34" charset="0"/>
              <a:ea typeface="Microsoft Sans Serif" panose="020B0604020202020204" pitchFamily="34" charset="0"/>
              <a:cs typeface="+mj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8987" y="845918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9941" y="1965849"/>
            <a:ext cx="4904805" cy="9837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>
              <a:lnSpc>
                <a:spcPct val="111900"/>
              </a:lnSpc>
              <a:spcBef>
                <a:spcPts val="105"/>
              </a:spcBef>
              <a:tabLst>
                <a:tab pos="121285" algn="l"/>
              </a:tabLst>
            </a:pP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5. Add</a:t>
            </a:r>
            <a:r>
              <a:rPr lang="en-US" sz="900" spc="-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7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550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µL</a:t>
            </a:r>
            <a:r>
              <a:rPr lang="en-US" sz="900" spc="-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of Ethanol (100%)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4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to</a:t>
            </a:r>
            <a:r>
              <a:rPr lang="en-US" sz="900" spc="-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lysate</a:t>
            </a:r>
            <a:r>
              <a:rPr lang="en-US"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mix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by </a:t>
            </a:r>
            <a:r>
              <a:rPr lang="en-US" sz="900" spc="-19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vortexing </a:t>
            </a:r>
            <a:r>
              <a:rPr lang="en-US" sz="900" spc="3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or </a:t>
            </a:r>
            <a:r>
              <a:rPr lang="en-US" sz="900" spc="2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by </a:t>
            </a:r>
            <a:r>
              <a:rPr lang="en-US" sz="9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pipetting </a:t>
            </a:r>
            <a:r>
              <a:rPr lang="en-US"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up </a:t>
            </a:r>
            <a:r>
              <a:rPr lang="en-US" sz="900" spc="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and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down </a:t>
            </a:r>
            <a:r>
              <a:rPr lang="en-US" sz="900" spc="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several </a:t>
            </a:r>
            <a:r>
              <a:rPr lang="en-US"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times.</a:t>
            </a:r>
          </a:p>
          <a:p>
            <a:pPr marL="12065" marR="5080">
              <a:lnSpc>
                <a:spcPct val="111900"/>
              </a:lnSpc>
              <a:spcBef>
                <a:spcPts val="105"/>
              </a:spcBef>
              <a:tabLst>
                <a:tab pos="121285" algn="l"/>
              </a:tabLst>
            </a:pP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6. Insert a </a:t>
            </a:r>
            <a:r>
              <a:rPr lang="en-US" sz="9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Cellixi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-RNA Mini Column into a 2 mL collection tube.</a:t>
            </a:r>
            <a:endParaRPr lang="en-GB" sz="900" spc="5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 marR="5080">
              <a:lnSpc>
                <a:spcPct val="111900"/>
              </a:lnSpc>
              <a:spcBef>
                <a:spcPts val="105"/>
              </a:spcBef>
              <a:tabLst>
                <a:tab pos="121285" algn="l"/>
              </a:tabLst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650μl of the solution was applied to a </a:t>
            </a:r>
            <a:r>
              <a:rPr lang="en-US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Cellixi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-RNA Mini Column.</a:t>
            </a:r>
            <a:r>
              <a:rPr lang="da-DK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centrifuge at 10,000 RPM for 1 min.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>
              <a:lnSpc>
                <a:spcPct val="111900"/>
              </a:lnSpc>
              <a:spcBef>
                <a:spcPts val="105"/>
              </a:spcBef>
              <a:tabLst>
                <a:tab pos="121285" algn="l"/>
              </a:tabLst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Carefully repeat the previous step until all the sample has been loaded onto the spin column.</a:t>
            </a:r>
          </a:p>
          <a:p>
            <a:pPr marL="120650" marR="5080" indent="-108585">
              <a:lnSpc>
                <a:spcPct val="111900"/>
              </a:lnSpc>
              <a:spcBef>
                <a:spcPts val="105"/>
              </a:spcBef>
              <a:buFont typeface="Symbol"/>
              <a:buChar char=""/>
              <a:tabLst>
                <a:tab pos="121285" algn="l"/>
              </a:tabLst>
            </a:pP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4478" y="1820752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68987" y="3648889"/>
            <a:ext cx="4803332" cy="892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>
              <a:lnSpc>
                <a:spcPct val="111200"/>
              </a:lnSpc>
              <a:spcBef>
                <a:spcPts val="100"/>
              </a:spcBef>
              <a:tabLst>
                <a:tab pos="121285" algn="l"/>
              </a:tabLst>
            </a:pPr>
            <a:r>
              <a:rPr lang="en-US" sz="8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12</a:t>
            </a:r>
            <a:r>
              <a:rPr lang="en-US" sz="9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Add 500 µL of CVW2 Buffer to a </a:t>
            </a:r>
            <a:r>
              <a:rPr lang="en-US" sz="900" spc="2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Cellixi</a:t>
            </a:r>
            <a:r>
              <a:rPr lang="en-US" sz="9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-RNA Mini Column.</a:t>
            </a:r>
          </a:p>
          <a:p>
            <a:pPr marL="12065">
              <a:lnSpc>
                <a:spcPct val="100000"/>
              </a:lnSpc>
              <a:spcBef>
                <a:spcPts val="140"/>
              </a:spcBef>
              <a:tabLst>
                <a:tab pos="121285" algn="l"/>
              </a:tabLst>
            </a:pPr>
            <a:r>
              <a:rPr lang="en-US" sz="8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13.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Centrifuge at maximum speed (≥13,000 RPM) for 3 min</a:t>
            </a:r>
            <a:r>
              <a:rPr sz="900" spc="-5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sz="9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135"/>
              </a:spcBef>
              <a:tabLst>
                <a:tab pos="121285" algn="l"/>
              </a:tabLst>
            </a:pPr>
            <a:r>
              <a:rPr lang="en-GB" sz="8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14. </a:t>
            </a:r>
            <a:r>
              <a:rPr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Discard</a:t>
            </a:r>
            <a:r>
              <a:rPr sz="900" spc="-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2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filtrate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reuse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Collection</a:t>
            </a:r>
            <a:r>
              <a:rPr sz="900" spc="-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Tube</a:t>
            </a:r>
            <a:r>
              <a:rPr sz="8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800" spc="5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>
              <a:spcBef>
                <a:spcPts val="135"/>
              </a:spcBef>
              <a:tabLst>
                <a:tab pos="121285" algn="l"/>
              </a:tabLst>
            </a:pPr>
            <a:r>
              <a:rPr lang="en-US" sz="8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15.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Centrifuge at maximum speed (≥13,000 RPM) for1 min</a:t>
            </a:r>
            <a:r>
              <a:rPr lang="en-US" sz="900" spc="-5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9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spcBef>
                <a:spcPts val="135"/>
              </a:spcBef>
              <a:buFont typeface="Symbol"/>
              <a:buChar char=""/>
              <a:tabLst>
                <a:tab pos="121285" algn="l"/>
              </a:tabLst>
            </a:pPr>
            <a:endParaRPr lang="en-GB" sz="800" spc="5" dirty="0">
              <a:solidFill>
                <a:srgbClr val="223334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20650" indent="-108585">
              <a:lnSpc>
                <a:spcPct val="100000"/>
              </a:lnSpc>
              <a:spcBef>
                <a:spcPts val="135"/>
              </a:spcBef>
              <a:buFont typeface="Symbol"/>
              <a:buChar char=""/>
              <a:tabLst>
                <a:tab pos="121285" algn="l"/>
              </a:tabLst>
            </a:pPr>
            <a:endParaRPr sz="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68987" y="2932460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64478" y="3016078"/>
            <a:ext cx="4752340" cy="47192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240"/>
              </a:spcBef>
              <a:tabLst>
                <a:tab pos="121285" algn="l"/>
              </a:tabLst>
            </a:pPr>
            <a:r>
              <a:rPr lang="en-GB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9. 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Add</a:t>
            </a:r>
            <a:r>
              <a:rPr sz="900" spc="-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5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50</a:t>
            </a:r>
            <a:r>
              <a:rPr sz="900" spc="5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µ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of CVW1 </a:t>
            </a:r>
            <a:r>
              <a:rPr sz="900" spc="2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Buffer</a:t>
            </a:r>
            <a:r>
              <a:rPr sz="900" spc="-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4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to</a:t>
            </a:r>
            <a:r>
              <a:rPr sz="900" spc="-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 </a:t>
            </a:r>
            <a:r>
              <a:rPr lang="en-US" sz="900" spc="3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Cellixi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-RNA Mini Column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sz="9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145"/>
              </a:spcBef>
              <a:tabLst>
                <a:tab pos="121285" algn="l"/>
              </a:tabLst>
            </a:pPr>
            <a:r>
              <a:rPr lang="en-GB" sz="8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10</a:t>
            </a:r>
            <a:r>
              <a:rPr lang="en-GB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sz="900" spc="-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sz="900" spc="6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sz="900" spc="4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ge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sz="900" spc="6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-13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sz="900" spc="-6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sz="900" spc="8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sz="900" spc="9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00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RPM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4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sz="900" spc="3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-1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sz="900" spc="-5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sz="9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135"/>
              </a:spcBef>
              <a:tabLst>
                <a:tab pos="121285" algn="l"/>
              </a:tabLst>
            </a:pPr>
            <a:r>
              <a:rPr lang="en-US" sz="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11</a:t>
            </a:r>
            <a:r>
              <a:rPr lang="en-US"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Discard filtrate and reuse the collection tube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sz="9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59942" y="3569601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9942" y="4308351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59942" y="4398197"/>
            <a:ext cx="4904805" cy="864339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240"/>
              </a:spcBef>
              <a:tabLst>
                <a:tab pos="121285" algn="l"/>
              </a:tabLst>
            </a:pPr>
            <a:r>
              <a:rPr lang="en-US" sz="8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16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Transfer the Cellixi-RNA Mini Column to a in a clean 1.5 mL microcentrifuge tube.</a:t>
            </a:r>
          </a:p>
          <a:p>
            <a:pPr marL="12065">
              <a:lnSpc>
                <a:spcPct val="100000"/>
              </a:lnSpc>
              <a:spcBef>
                <a:spcPts val="240"/>
              </a:spcBef>
              <a:tabLst>
                <a:tab pos="121285" algn="l"/>
              </a:tabLst>
            </a:pPr>
            <a:r>
              <a:rPr lang="en-US" sz="8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17.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35 </a:t>
            </a:r>
            <a:r>
              <a:rPr lang="en-US" sz="900" spc="3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μL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of CVE buffer was added and incubated at room temperature for 2 min.</a:t>
            </a:r>
          </a:p>
          <a:p>
            <a:pPr marL="12065">
              <a:lnSpc>
                <a:spcPct val="100000"/>
              </a:lnSpc>
              <a:spcBef>
                <a:spcPts val="240"/>
              </a:spcBef>
              <a:tabLst>
                <a:tab pos="121285" algn="l"/>
              </a:tabLst>
            </a:pPr>
            <a:r>
              <a:rPr lang="en-GB" sz="8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18. 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sz="900" spc="-1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sz="900" spc="6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sz="900" spc="4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sz="900" spc="1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ge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sz="900" spc="6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-13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sz="900" spc="-6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sz="900" spc="8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sz="900" spc="9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00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RPM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spc="4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sz="900" spc="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sz="900" spc="3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900" spc="-13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sz="9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sz="900" spc="-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sz="900" spc="5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sz="900" spc="-5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900" spc="-5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240"/>
              </a:spcBef>
              <a:tabLst>
                <a:tab pos="121285" algn="l"/>
              </a:tabLst>
            </a:pPr>
            <a:r>
              <a:rPr lang="en-GB" sz="900" spc="-5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19. </a:t>
            </a:r>
            <a:r>
              <a:rPr kumimoji="0" lang="en-GB" sz="900" b="0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Two elution steps with equal volumes of  CVE buffer was added.</a:t>
            </a:r>
            <a:endParaRPr lang="en-GB" sz="900" spc="-5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465"/>
              </a:spcBef>
              <a:tabLst>
                <a:tab pos="121285" algn="l"/>
              </a:tabLst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9942" y="5560085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9082" y="5138767"/>
            <a:ext cx="4752340" cy="6350"/>
          </a:xfrm>
          <a:custGeom>
            <a:avLst/>
            <a:gdLst/>
            <a:ahLst/>
            <a:cxnLst/>
            <a:rect l="l" t="t" r="r" b="b"/>
            <a:pathLst>
              <a:path w="4752340" h="6350">
                <a:moveTo>
                  <a:pt x="4751832" y="0"/>
                </a:moveTo>
                <a:lnTo>
                  <a:pt x="2619756" y="0"/>
                </a:lnTo>
                <a:lnTo>
                  <a:pt x="2613660" y="0"/>
                </a:lnTo>
                <a:lnTo>
                  <a:pt x="0" y="0"/>
                </a:lnTo>
                <a:lnTo>
                  <a:pt x="0" y="6096"/>
                </a:lnTo>
                <a:lnTo>
                  <a:pt x="2613660" y="6096"/>
                </a:lnTo>
                <a:lnTo>
                  <a:pt x="2619756" y="6096"/>
                </a:lnTo>
                <a:lnTo>
                  <a:pt x="4751832" y="6096"/>
                </a:lnTo>
                <a:lnTo>
                  <a:pt x="4751832" y="0"/>
                </a:lnTo>
                <a:close/>
              </a:path>
            </a:pathLst>
          </a:custGeom>
          <a:solidFill>
            <a:srgbClr val="223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59942" y="5248204"/>
            <a:ext cx="3399472" cy="155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marR="5080" indent="-108585">
              <a:lnSpc>
                <a:spcPct val="112500"/>
              </a:lnSpc>
              <a:spcBef>
                <a:spcPts val="100"/>
              </a:spcBef>
              <a:buFont typeface="Symbol"/>
              <a:buChar char=""/>
              <a:tabLst>
                <a:tab pos="121285" algn="l"/>
              </a:tabLst>
            </a:pPr>
            <a:r>
              <a:rPr sz="900" spc="1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Purified</a:t>
            </a:r>
            <a:r>
              <a:rPr sz="900" spc="-1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RNA </a:t>
            </a:r>
            <a:r>
              <a:rPr sz="90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900" spc="-1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3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900" spc="-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1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elution</a:t>
            </a:r>
            <a:r>
              <a:rPr sz="900" spc="-1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2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</a:t>
            </a:r>
            <a:r>
              <a:rPr sz="900" spc="-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90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sz="900" spc="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1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900" spc="-20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immediately.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0849" y="5637266"/>
            <a:ext cx="3482955" cy="33085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219"/>
              </a:spcBef>
              <a:buFont typeface="Symbol"/>
              <a:buChar char=""/>
              <a:tabLst>
                <a:tab pos="121285" algn="l"/>
              </a:tabLst>
            </a:pPr>
            <a:r>
              <a:rPr sz="900" spc="3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sz="900" spc="-1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2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90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RNA</a:t>
            </a:r>
            <a:r>
              <a:rPr sz="900" spc="-1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2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900" spc="-1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2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4°C</a:t>
            </a:r>
            <a:r>
              <a:rPr sz="90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00" spc="2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900" spc="2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short-term</a:t>
            </a:r>
            <a:r>
              <a:rPr sz="900" spc="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3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sz="900" spc="3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−80°C</a:t>
            </a:r>
            <a:r>
              <a:rPr sz="900" spc="-15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00" spc="1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900" spc="10" dirty="0">
                <a:solidFill>
                  <a:srgbClr val="2233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sz="900" spc="10" dirty="0">
                <a:solidFill>
                  <a:srgbClr val="223334"/>
                </a:solidFill>
                <a:latin typeface="Microsoft Sans Serif"/>
                <a:cs typeface="Microsoft Sans Serif"/>
              </a:rPr>
              <a:t>.</a:t>
            </a:r>
            <a:endParaRPr lang="en-GB" sz="900" spc="10" dirty="0">
              <a:solidFill>
                <a:srgbClr val="223334"/>
              </a:solidFill>
              <a:latin typeface="Microsoft Sans Serif"/>
              <a:cs typeface="Microsoft Sans Serif"/>
            </a:endParaRPr>
          </a:p>
          <a:p>
            <a:pPr marL="120650" indent="-108585">
              <a:lnSpc>
                <a:spcPct val="100000"/>
              </a:lnSpc>
              <a:spcBef>
                <a:spcPts val="219"/>
              </a:spcBef>
              <a:buFont typeface="Symbol"/>
              <a:buChar char=""/>
              <a:tabLst>
                <a:tab pos="121285" algn="l"/>
              </a:tabLst>
            </a:pPr>
            <a:endParaRPr sz="900" dirty="0">
              <a:latin typeface="Microsoft Sans Serif"/>
              <a:cs typeface="Microsoft Sans Serif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399366B-2866-465F-8FF1-6F23A9911B1E}"/>
              </a:ext>
            </a:extLst>
          </p:cNvPr>
          <p:cNvSpPr/>
          <p:nvPr/>
        </p:nvSpPr>
        <p:spPr>
          <a:xfrm>
            <a:off x="0" y="6908800"/>
            <a:ext cx="5346700" cy="647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Graphic 3">
            <a:extLst>
              <a:ext uri="{FF2B5EF4-FFF2-40B4-BE49-F238E27FC236}">
                <a16:creationId xmlns:a16="http://schemas.microsoft.com/office/drawing/2014/main" id="{7D9344BA-5293-465D-91F0-DD98CB5CB306}"/>
              </a:ext>
            </a:extLst>
          </p:cNvPr>
          <p:cNvPicPr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11716" y="6996190"/>
            <a:ext cx="1353518" cy="391886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DFB0A8D2-0619-42E9-AB63-A3EED715194A}"/>
              </a:ext>
            </a:extLst>
          </p:cNvPr>
          <p:cNvSpPr txBox="1"/>
          <p:nvPr/>
        </p:nvSpPr>
        <p:spPr>
          <a:xfrm>
            <a:off x="1434985" y="6996190"/>
            <a:ext cx="23697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www.cellixiza.com</a:t>
            </a:r>
          </a:p>
        </p:txBody>
      </p:sp>
      <p:sp>
        <p:nvSpPr>
          <p:cNvPr id="41" name="TextBox 16">
            <a:extLst>
              <a:ext uri="{FF2B5EF4-FFF2-40B4-BE49-F238E27FC236}">
                <a16:creationId xmlns:a16="http://schemas.microsoft.com/office/drawing/2014/main" id="{D6E0C71A-1602-4964-8855-9C160546DDAC}"/>
              </a:ext>
            </a:extLst>
          </p:cNvPr>
          <p:cNvSpPr txBox="1"/>
          <p:nvPr/>
        </p:nvSpPr>
        <p:spPr>
          <a:xfrm>
            <a:off x="1574996" y="7255262"/>
            <a:ext cx="23696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kern="1200" dirty="0">
                <a:solidFill>
                  <a:srgbClr val="215868"/>
                </a:solidFill>
                <a:effectLst/>
                <a:latin typeface="Calibri" panose="020F0502020204030204" pitchFamily="34" charset="0"/>
                <a:ea typeface="Arial MT"/>
                <a:cs typeface="Arial" panose="020B0604020202020204" pitchFamily="34" charset="0"/>
              </a:rPr>
              <a:t>info@cellixiza.com</a:t>
            </a:r>
            <a:endParaRPr lang="en-US" sz="1050" dirty="0">
              <a:effectLst/>
              <a:latin typeface="Arial MT"/>
              <a:ea typeface="Arial MT"/>
              <a:cs typeface="Arial MT"/>
            </a:endParaRPr>
          </a:p>
        </p:txBody>
      </p:sp>
      <p:pic>
        <p:nvPicPr>
          <p:cNvPr id="42" name="Graphic 1">
            <a:extLst>
              <a:ext uri="{FF2B5EF4-FFF2-40B4-BE49-F238E27FC236}">
                <a16:creationId xmlns:a16="http://schemas.microsoft.com/office/drawing/2014/main" id="{D1280998-E940-44D2-AFFF-FF5CCE422073}"/>
              </a:ext>
            </a:extLst>
          </p:cNvPr>
          <p:cNvPicPr/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569" y="6943562"/>
            <a:ext cx="601508" cy="5541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656</Words>
  <Application>Microsoft Office PowerPoint</Application>
  <PresentationFormat>Custom</PresentationFormat>
  <Paragraphs>75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MT</vt:lpstr>
      <vt:lpstr>Calibri</vt:lpstr>
      <vt:lpstr>Microsoft Sans Serif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</dc:creator>
  <cp:lastModifiedBy>Mahmoud Moustafa</cp:lastModifiedBy>
  <cp:revision>13</cp:revision>
  <dcterms:created xsi:type="dcterms:W3CDTF">2022-07-01T22:01:15Z</dcterms:created>
  <dcterms:modified xsi:type="dcterms:W3CDTF">2022-07-15T20:01:19Z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2022-07-01T00:00:00Z</vt:filetime>
  </property>
</Properties>
</file>